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80" r:id="rId2"/>
    <p:sldId id="274" r:id="rId3"/>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5E6FAF7-0AED-4FAC-B901-611393A7666E}">
          <p14:sldIdLst>
            <p14:sldId id="280"/>
          </p14:sldIdLst>
        </p14:section>
        <p14:section name="タイトルなしのセクション" id="{84463FD4-DE72-437C-A00C-741A1DC4CA86}">
          <p14:sldIdLst>
            <p14:sldId id="274"/>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963634"/>
    <a:srgbClr val="948A54"/>
    <a:srgbClr val="F79646"/>
    <a:srgbClr val="8064A2"/>
    <a:srgbClr val="76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4660" autoAdjust="0"/>
  </p:normalViewPr>
  <p:slideViewPr>
    <p:cSldViewPr showGuides="1">
      <p:cViewPr varScale="1">
        <p:scale>
          <a:sx n="50" d="100"/>
          <a:sy n="50" d="100"/>
        </p:scale>
        <p:origin x="2688" y="54"/>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5" tIns="45713" rIns="91425" bIns="45713" rtlCol="0"/>
          <a:lstStyle>
            <a:lvl1pPr algn="r">
              <a:defRPr sz="1200"/>
            </a:lvl1pPr>
          </a:lstStyle>
          <a:p>
            <a:fld id="{3E99B878-A053-42B2-B94C-4DBE2E89B90A}" type="datetimeFigureOut">
              <a:rPr kumimoji="1" lang="ja-JP" altLang="en-US" smtClean="0"/>
              <a:t>2022/3/23</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25" tIns="45713" rIns="91425" bIns="45713" rtlCol="0" anchor="b"/>
          <a:lstStyle>
            <a:lvl1pPr algn="r">
              <a:defRPr sz="1200"/>
            </a:lvl1pPr>
          </a:lstStyle>
          <a:p>
            <a:fld id="{1C501380-CCE9-4516-84F9-A11C5089736C}" type="slidenum">
              <a:rPr kumimoji="1" lang="ja-JP" altLang="en-US" smtClean="0"/>
              <a:t>‹#›</a:t>
            </a:fld>
            <a:endParaRPr kumimoji="1" lang="ja-JP" altLang="en-US"/>
          </a:p>
        </p:txBody>
      </p:sp>
    </p:spTree>
    <p:extLst>
      <p:ext uri="{BB962C8B-B14F-4D97-AF65-F5344CB8AC3E}">
        <p14:creationId xmlns:p14="http://schemas.microsoft.com/office/powerpoint/2010/main" val="3517318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81538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289317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148701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84658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1120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204137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72977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43447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84377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233174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FAF62A-24C9-439F-BE03-631C6D92C814}" type="datetimeFigureOut">
              <a:rPr kumimoji="1" lang="ja-JP" altLang="en-US" smtClean="0"/>
              <a:t>2022/3/23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389676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FBFAF62A-24C9-439F-BE03-631C6D92C814}" type="datetimeFigureOut">
              <a:rPr kumimoji="1" lang="ja-JP" altLang="en-US" smtClean="0"/>
              <a:t>2022/3/23</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4463F178-8FD4-4703-8A20-1653E1A60142}" type="slidenum">
              <a:rPr kumimoji="1" lang="ja-JP" altLang="en-US" smtClean="0"/>
              <a:t>‹#›</a:t>
            </a:fld>
            <a:endParaRPr kumimoji="1" lang="ja-JP" altLang="en-US"/>
          </a:p>
        </p:txBody>
      </p:sp>
    </p:spTree>
    <p:extLst>
      <p:ext uri="{BB962C8B-B14F-4D97-AF65-F5344CB8AC3E}">
        <p14:creationId xmlns:p14="http://schemas.microsoft.com/office/powerpoint/2010/main" val="316576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193666" y="3174195"/>
            <a:ext cx="6292967" cy="332399"/>
          </a:xfrm>
          <a:prstGeom prst="rect">
            <a:avLst/>
          </a:prstGeom>
          <a:noFill/>
        </p:spPr>
        <p:txBody>
          <a:bodyPr wrap="square" rtlCol="0">
            <a:spAutoFit/>
          </a:bodyPr>
          <a:lstStyle/>
          <a:p>
            <a:pPr>
              <a:lnSpc>
                <a:spcPct val="130000"/>
              </a:lnSpc>
            </a:pPr>
            <a:r>
              <a:rPr lang="ja-JP" altLang="en-US" sz="1200" b="1" u="sng" dirty="0"/>
              <a:t>社員の幸せ</a:t>
            </a:r>
            <a:r>
              <a:rPr lang="ja-JP" altLang="en-US" sz="1050" dirty="0"/>
              <a:t>を追求し、時代に合わせた働き方を模索する中で、より良い労働環境の整備を行ってまいります。</a:t>
            </a:r>
            <a:endParaRPr lang="en-US" altLang="ja-JP" sz="1050" dirty="0"/>
          </a:p>
        </p:txBody>
      </p:sp>
      <p:sp>
        <p:nvSpPr>
          <p:cNvPr id="4" name="テキスト ボックス 3"/>
          <p:cNvSpPr txBox="1"/>
          <p:nvPr/>
        </p:nvSpPr>
        <p:spPr>
          <a:xfrm>
            <a:off x="346319" y="1064568"/>
            <a:ext cx="4751057" cy="461665"/>
          </a:xfrm>
          <a:prstGeom prst="rect">
            <a:avLst/>
          </a:prstGeom>
          <a:noFill/>
        </p:spPr>
        <p:txBody>
          <a:bodyPr wrap="square" rtlCol="0">
            <a:spAutoFit/>
          </a:bodyPr>
          <a:lstStyle/>
          <a:p>
            <a:r>
              <a:rPr lang="ja-JP" altLang="en-US" sz="2400" b="1" dirty="0"/>
              <a:t>　カネタ株式会社 </a:t>
            </a:r>
            <a:endParaRPr kumimoji="1" lang="ja-JP" altLang="en-US" sz="2400" b="1" dirty="0"/>
          </a:p>
        </p:txBody>
      </p:sp>
      <p:sp>
        <p:nvSpPr>
          <p:cNvPr id="2" name="平行四辺形 1"/>
          <p:cNvSpPr/>
          <p:nvPr/>
        </p:nvSpPr>
        <p:spPr>
          <a:xfrm flipH="1">
            <a:off x="395845" y="1458516"/>
            <a:ext cx="2700000" cy="7200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flipV="1">
            <a:off x="-24760" y="359520"/>
            <a:ext cx="6829529" cy="551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24760" y="462395"/>
            <a:ext cx="6829529" cy="551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24760" y="565270"/>
            <a:ext cx="6829529" cy="551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24760" y="668145"/>
            <a:ext cx="6829529" cy="551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24760" y="771020"/>
            <a:ext cx="6829529" cy="551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5126222" y="43823"/>
            <a:ext cx="1699029" cy="157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cxnSp>
        <p:nvCxnSpPr>
          <p:cNvPr id="6" name="直線コネクタ 5"/>
          <p:cNvCxnSpPr/>
          <p:nvPr/>
        </p:nvCxnSpPr>
        <p:spPr>
          <a:xfrm flipV="1">
            <a:off x="1617132" y="2667328"/>
            <a:ext cx="4980220" cy="5516"/>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319386" y="246071"/>
            <a:ext cx="2217089" cy="646331"/>
          </a:xfrm>
          <a:prstGeom prst="rect">
            <a:avLst/>
          </a:prstGeom>
          <a:solidFill>
            <a:schemeClr val="bg1"/>
          </a:solidFill>
        </p:spPr>
        <p:txBody>
          <a:bodyPr wrap="square" rtlCol="0" anchor="ctr">
            <a:spAutoFit/>
          </a:bodyPr>
          <a:lstStyle/>
          <a:p>
            <a:pPr algn="ctr"/>
            <a:r>
              <a:rPr kumimoji="1" lang="en-US" altLang="ja-JP" sz="3600" b="1" dirty="0"/>
              <a:t>SDGs</a:t>
            </a:r>
            <a:r>
              <a:rPr kumimoji="1" lang="ja-JP" altLang="en-US" sz="3600" b="1" dirty="0"/>
              <a:t>宣言</a:t>
            </a:r>
          </a:p>
        </p:txBody>
      </p:sp>
      <p:sp>
        <p:nvSpPr>
          <p:cNvPr id="9" name="テキスト ボックス 8"/>
          <p:cNvSpPr txBox="1"/>
          <p:nvPr/>
        </p:nvSpPr>
        <p:spPr>
          <a:xfrm>
            <a:off x="347815" y="2534345"/>
            <a:ext cx="2217089" cy="276999"/>
          </a:xfrm>
          <a:prstGeom prst="rect">
            <a:avLst/>
          </a:prstGeom>
          <a:noFill/>
        </p:spPr>
        <p:txBody>
          <a:bodyPr wrap="square" rtlCol="0">
            <a:spAutoFit/>
          </a:bodyPr>
          <a:lstStyle/>
          <a:p>
            <a:r>
              <a:rPr kumimoji="1" lang="ja-JP" altLang="en-US" sz="1200" dirty="0"/>
              <a:t>取組</a:t>
            </a:r>
            <a:r>
              <a:rPr lang="ja-JP" altLang="en-US" sz="1200" dirty="0"/>
              <a:t>事例</a:t>
            </a:r>
            <a:endParaRPr kumimoji="1" lang="ja-JP" altLang="en-US" sz="1200" dirty="0"/>
          </a:p>
        </p:txBody>
      </p:sp>
      <p:sp>
        <p:nvSpPr>
          <p:cNvPr id="13" name="テキスト ボックス 12"/>
          <p:cNvSpPr txBox="1"/>
          <p:nvPr/>
        </p:nvSpPr>
        <p:spPr>
          <a:xfrm>
            <a:off x="620688" y="1670249"/>
            <a:ext cx="4320480" cy="550087"/>
          </a:xfrm>
          <a:prstGeom prst="rect">
            <a:avLst/>
          </a:prstGeom>
          <a:noFill/>
        </p:spPr>
        <p:txBody>
          <a:bodyPr wrap="square" rtlCol="0">
            <a:spAutoFit/>
          </a:bodyPr>
          <a:lstStyle/>
          <a:p>
            <a:pPr>
              <a:lnSpc>
                <a:spcPct val="130000"/>
              </a:lnSpc>
            </a:pPr>
            <a:r>
              <a:rPr kumimoji="1" lang="ja-JP" altLang="en-US" sz="1200" dirty="0"/>
              <a:t>当社は国連が提唱する「持続可能な開発目標（</a:t>
            </a:r>
            <a:r>
              <a:rPr kumimoji="1" lang="en-US" altLang="ja-JP" sz="1200" dirty="0"/>
              <a:t>SDGs</a:t>
            </a:r>
            <a:r>
              <a:rPr kumimoji="1" lang="ja-JP" altLang="en-US" sz="1200" dirty="0"/>
              <a:t>）」に賛同し、事業活動を通して持続可能な社会の実現に貢献してまいります。</a:t>
            </a:r>
          </a:p>
        </p:txBody>
      </p:sp>
      <p:sp>
        <p:nvSpPr>
          <p:cNvPr id="15" name="正方形/長方形 14"/>
          <p:cNvSpPr/>
          <p:nvPr/>
        </p:nvSpPr>
        <p:spPr>
          <a:xfrm>
            <a:off x="0" y="0"/>
            <a:ext cx="6858000" cy="9906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SDG_Guidelines_AUG_2019_Final_ja.pdf - Adobe Acrobat Reader DC"/>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5571" y="9273480"/>
            <a:ext cx="845157" cy="468262"/>
          </a:xfrm>
          <a:prstGeom prst="rect">
            <a:avLst/>
          </a:prstGeom>
        </p:spPr>
      </p:pic>
      <p:sp>
        <p:nvSpPr>
          <p:cNvPr id="26" name="テキスト ボックス 25"/>
          <p:cNvSpPr txBox="1"/>
          <p:nvPr/>
        </p:nvSpPr>
        <p:spPr>
          <a:xfrm>
            <a:off x="144000" y="2835641"/>
            <a:ext cx="4176465" cy="338554"/>
          </a:xfrm>
          <a:prstGeom prst="rect">
            <a:avLst/>
          </a:prstGeom>
          <a:noFill/>
        </p:spPr>
        <p:txBody>
          <a:bodyPr wrap="square" rtlCol="0">
            <a:spAutoFit/>
          </a:bodyPr>
          <a:lstStyle/>
          <a:p>
            <a:r>
              <a:rPr lang="ja-JP" altLang="en-US" sz="1600" b="1" dirty="0"/>
              <a:t>働き続けたいと思える</a:t>
            </a:r>
            <a:r>
              <a:rPr lang="en-US" altLang="ja-JP" sz="1600" b="1" dirty="0">
                <a:latin typeface="+mn-ea"/>
              </a:rPr>
              <a:t>100</a:t>
            </a:r>
            <a:r>
              <a:rPr lang="ja-JP" altLang="en-US" sz="1600" b="1" dirty="0">
                <a:latin typeface="+mn-ea"/>
              </a:rPr>
              <a:t>年</a:t>
            </a:r>
            <a:r>
              <a:rPr lang="ja-JP" altLang="en-US" sz="1600" b="1" dirty="0"/>
              <a:t>企業を目指して</a:t>
            </a:r>
            <a:endParaRPr lang="en-US" altLang="ja-JP" sz="1600" b="1" dirty="0"/>
          </a:p>
        </p:txBody>
      </p:sp>
      <p:sp>
        <p:nvSpPr>
          <p:cNvPr id="29" name="テキスト ボックス 28"/>
          <p:cNvSpPr txBox="1"/>
          <p:nvPr/>
        </p:nvSpPr>
        <p:spPr>
          <a:xfrm>
            <a:off x="252000" y="3506594"/>
            <a:ext cx="2426074" cy="261610"/>
          </a:xfrm>
          <a:prstGeom prst="rect">
            <a:avLst/>
          </a:prstGeom>
          <a:noFill/>
        </p:spPr>
        <p:txBody>
          <a:bodyPr wrap="square" rtlCol="0">
            <a:spAutoFit/>
          </a:bodyPr>
          <a:lstStyle/>
          <a:p>
            <a:r>
              <a:rPr kumimoji="1" lang="en-US" altLang="ja-JP" sz="1050" dirty="0"/>
              <a:t>《</a:t>
            </a:r>
            <a:r>
              <a:rPr kumimoji="1" lang="ja-JP" altLang="en-US" sz="1050" dirty="0"/>
              <a:t>具体的な取組み</a:t>
            </a:r>
            <a:r>
              <a:rPr kumimoji="1" lang="en-US" altLang="ja-JP" sz="1050" dirty="0"/>
              <a:t>》</a:t>
            </a:r>
            <a:endParaRPr kumimoji="1" lang="ja-JP" altLang="en-US" sz="1050" dirty="0"/>
          </a:p>
        </p:txBody>
      </p:sp>
      <p:sp>
        <p:nvSpPr>
          <p:cNvPr id="41" name="テキスト ボックス 1"/>
          <p:cNvSpPr txBox="1">
            <a:spLocks noChangeArrowheads="1"/>
          </p:cNvSpPr>
          <p:nvPr/>
        </p:nvSpPr>
        <p:spPr bwMode="auto">
          <a:xfrm>
            <a:off x="2626703" y="9238098"/>
            <a:ext cx="4114665" cy="56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Clr>
                <a:srgbClr val="7F7F7F"/>
              </a:buClr>
              <a:buFont typeface="Wingdings" pitchFamily="2" charset="2"/>
              <a:buChar char="n"/>
              <a:defRPr kumimoji="1" sz="1400">
                <a:solidFill>
                  <a:schemeClr val="tx1"/>
                </a:solidFill>
                <a:latin typeface="Arial" pitchFamily="34" charset="0"/>
                <a:ea typeface="ＭＳ Ｐゴシック" pitchFamily="50" charset="-128"/>
              </a:defRPr>
            </a:lvl1pPr>
            <a:lvl2pPr marL="742950" indent="-285750" eaLnBrk="0" hangingPunct="0">
              <a:spcAft>
                <a:spcPts val="600"/>
              </a:spcAft>
              <a:buClr>
                <a:srgbClr val="7F7F7F"/>
              </a:buClr>
              <a:buFont typeface="Arial" pitchFamily="34" charset="0"/>
              <a:buChar char="‒"/>
              <a:defRPr kumimoji="1" sz="1400">
                <a:solidFill>
                  <a:schemeClr val="tx1"/>
                </a:solidFill>
                <a:latin typeface="Arial" pitchFamily="34" charset="0"/>
                <a:ea typeface="ＭＳ Ｐゴシック" pitchFamily="50" charset="-128"/>
              </a:defRPr>
            </a:lvl2pPr>
            <a:lvl3pPr marL="1143000" indent="-228600" eaLnBrk="0" hangingPunct="0">
              <a:spcAft>
                <a:spcPts val="600"/>
              </a:spcAft>
              <a:buClr>
                <a:srgbClr val="7F7F7F"/>
              </a:buClr>
              <a:buFont typeface="Arial" pitchFamily="34" charset="0"/>
              <a:buChar char="‒"/>
              <a:defRPr kumimoji="1" sz="1400">
                <a:solidFill>
                  <a:schemeClr val="tx1"/>
                </a:solidFill>
                <a:latin typeface="Arial" pitchFamily="34" charset="0"/>
                <a:ea typeface="ＭＳ Ｐゴシック" pitchFamily="50" charset="-128"/>
              </a:defRPr>
            </a:lvl3pPr>
            <a:lvl4pPr marL="1600200" indent="-228600" eaLnBrk="0" hangingPunct="0">
              <a:spcAft>
                <a:spcPts val="600"/>
              </a:spcAft>
              <a:buClr>
                <a:srgbClr val="7F7F7F"/>
              </a:buClr>
              <a:buFont typeface="Arial" pitchFamily="34" charset="0"/>
              <a:buChar char="‒"/>
              <a:defRPr kumimoji="1" sz="1400">
                <a:solidFill>
                  <a:schemeClr val="tx1"/>
                </a:solidFill>
                <a:latin typeface="Arial" pitchFamily="34" charset="0"/>
                <a:ea typeface="ＭＳ Ｐゴシック" pitchFamily="50" charset="-128"/>
              </a:defRPr>
            </a:lvl4pPr>
            <a:lvl5pPr marL="2057400" indent="-228600" eaLnBrk="0" hangingPunct="0">
              <a:spcAft>
                <a:spcPts val="600"/>
              </a:spcAft>
              <a:buClr>
                <a:srgbClr val="7F7F7F"/>
              </a:buClr>
              <a:buFont typeface="Arial" pitchFamily="34" charset="0"/>
              <a:buChar char="‒"/>
              <a:defRPr kumimoji="1" sz="1400">
                <a:solidFill>
                  <a:schemeClr val="tx1"/>
                </a:solidFill>
                <a:latin typeface="Arial" pitchFamily="34" charset="0"/>
                <a:ea typeface="ＭＳ Ｐゴシック" pitchFamily="50" charset="-128"/>
              </a:defRPr>
            </a:lvl5pPr>
            <a:lvl6pPr marL="2514600" indent="-228600" eaLnBrk="0" fontAlgn="base" hangingPunct="0">
              <a:spcBef>
                <a:spcPct val="0"/>
              </a:spcBef>
              <a:spcAft>
                <a:spcPts val="600"/>
              </a:spcAft>
              <a:buClr>
                <a:srgbClr val="7F7F7F"/>
              </a:buClr>
              <a:buFont typeface="Arial" pitchFamily="34" charset="0"/>
              <a:buChar char="‒"/>
              <a:defRPr kumimoji="1" sz="1400">
                <a:solidFill>
                  <a:schemeClr val="tx1"/>
                </a:solidFill>
                <a:latin typeface="Arial" pitchFamily="34" charset="0"/>
                <a:ea typeface="ＭＳ Ｐゴシック" pitchFamily="50" charset="-128"/>
              </a:defRPr>
            </a:lvl6pPr>
            <a:lvl7pPr marL="2971800" indent="-228600" eaLnBrk="0" fontAlgn="base" hangingPunct="0">
              <a:spcBef>
                <a:spcPct val="0"/>
              </a:spcBef>
              <a:spcAft>
                <a:spcPts val="600"/>
              </a:spcAft>
              <a:buClr>
                <a:srgbClr val="7F7F7F"/>
              </a:buClr>
              <a:buFont typeface="Arial" pitchFamily="34" charset="0"/>
              <a:buChar char="‒"/>
              <a:defRPr kumimoji="1" sz="1400">
                <a:solidFill>
                  <a:schemeClr val="tx1"/>
                </a:solidFill>
                <a:latin typeface="Arial" pitchFamily="34" charset="0"/>
                <a:ea typeface="ＭＳ Ｐゴシック" pitchFamily="50" charset="-128"/>
              </a:defRPr>
            </a:lvl7pPr>
            <a:lvl8pPr marL="3429000" indent="-228600" eaLnBrk="0" fontAlgn="base" hangingPunct="0">
              <a:spcBef>
                <a:spcPct val="0"/>
              </a:spcBef>
              <a:spcAft>
                <a:spcPts val="600"/>
              </a:spcAft>
              <a:buClr>
                <a:srgbClr val="7F7F7F"/>
              </a:buClr>
              <a:buFont typeface="Arial" pitchFamily="34" charset="0"/>
              <a:buChar char="‒"/>
              <a:defRPr kumimoji="1" sz="1400">
                <a:solidFill>
                  <a:schemeClr val="tx1"/>
                </a:solidFill>
                <a:latin typeface="Arial" pitchFamily="34" charset="0"/>
                <a:ea typeface="ＭＳ Ｐゴシック" pitchFamily="50" charset="-128"/>
              </a:defRPr>
            </a:lvl8pPr>
            <a:lvl9pPr marL="3886200" indent="-228600" eaLnBrk="0" fontAlgn="base" hangingPunct="0">
              <a:spcBef>
                <a:spcPct val="0"/>
              </a:spcBef>
              <a:spcAft>
                <a:spcPts val="600"/>
              </a:spcAft>
              <a:buClr>
                <a:srgbClr val="7F7F7F"/>
              </a:buClr>
              <a:buFont typeface="Arial" pitchFamily="34" charset="0"/>
              <a:buChar char="‒"/>
              <a:defRPr kumimoji="1" sz="1400">
                <a:solidFill>
                  <a:schemeClr val="tx1"/>
                </a:solidFill>
                <a:latin typeface="Arial" pitchFamily="34" charset="0"/>
                <a:ea typeface="ＭＳ Ｐゴシック" pitchFamily="50" charset="-128"/>
              </a:defRPr>
            </a:lvl9pPr>
          </a:lstStyle>
          <a:p>
            <a:pPr marR="0" lvl="0" algn="just" defTabSz="914400" rtl="0" eaLnBrk="1" fontAlgn="base" latinLnBrk="0" hangingPunct="1">
              <a:lnSpc>
                <a:spcPct val="120000"/>
              </a:lnSpc>
              <a:spcBef>
                <a:spcPct val="0"/>
              </a:spcBef>
              <a:spcAft>
                <a:spcPts val="800"/>
              </a:spcAft>
              <a:buClrTx/>
              <a:buSzTx/>
              <a:buNone/>
              <a:tabLst/>
              <a:defRPr/>
            </a:pPr>
            <a:r>
              <a:rPr kumimoji="1" lang="ja-JP" altLang="en-US" sz="700" i="0" u="none" strike="noStrike" kern="1200" cap="none" spc="0" normalizeH="0" baseline="0" noProof="0" dirty="0">
                <a:ln>
                  <a:noFill/>
                </a:ln>
                <a:effectLst/>
                <a:uLnTx/>
                <a:uFillTx/>
                <a:latin typeface="+mn-lt"/>
                <a:ea typeface="+mn-ea"/>
                <a:cs typeface="メイリオ" pitchFamily="50" charset="-128"/>
              </a:rPr>
              <a:t>経済・社会・環境の三つの側面のバランスが取れた社会を目指す世界共通の指標として、</a:t>
            </a:r>
            <a:r>
              <a:rPr kumimoji="1" lang="en-US" altLang="ja-JP" sz="700" i="0" u="none" strike="noStrike" kern="1200" cap="none" spc="0" normalizeH="0" baseline="0" noProof="0" dirty="0">
                <a:ln>
                  <a:noFill/>
                </a:ln>
                <a:effectLst/>
                <a:uLnTx/>
                <a:uFillTx/>
                <a:latin typeface="+mn-lt"/>
                <a:ea typeface="+mn-ea"/>
                <a:cs typeface="メイリオ" pitchFamily="50" charset="-128"/>
              </a:rPr>
              <a:t>2015</a:t>
            </a:r>
            <a:r>
              <a:rPr kumimoji="1" lang="ja-JP" altLang="en-US" sz="700" i="0" u="none" strike="noStrike" kern="1200" cap="none" spc="0" normalizeH="0" baseline="0" noProof="0" dirty="0">
                <a:ln>
                  <a:noFill/>
                </a:ln>
                <a:effectLst/>
                <a:uLnTx/>
                <a:uFillTx/>
                <a:latin typeface="+mn-lt"/>
                <a:ea typeface="+mn-ea"/>
                <a:cs typeface="メイリオ" pitchFamily="50" charset="-128"/>
              </a:rPr>
              <a:t>年</a:t>
            </a:r>
            <a:r>
              <a:rPr kumimoji="1" lang="en-US" altLang="ja-JP" sz="700" i="0" u="none" strike="noStrike" kern="1200" cap="none" spc="0" normalizeH="0" baseline="0" noProof="0" dirty="0">
                <a:ln>
                  <a:noFill/>
                </a:ln>
                <a:effectLst/>
                <a:uLnTx/>
                <a:uFillTx/>
                <a:latin typeface="+mn-lt"/>
                <a:ea typeface="+mn-ea"/>
                <a:cs typeface="メイリオ" pitchFamily="50" charset="-128"/>
              </a:rPr>
              <a:t>9</a:t>
            </a:r>
            <a:r>
              <a:rPr kumimoji="1" lang="ja-JP" altLang="en-US" sz="700" i="0" u="none" strike="noStrike" kern="1200" cap="none" spc="0" normalizeH="0" baseline="0" noProof="0" dirty="0">
                <a:ln>
                  <a:noFill/>
                </a:ln>
                <a:effectLst/>
                <a:uLnTx/>
                <a:uFillTx/>
                <a:latin typeface="+mn-lt"/>
                <a:ea typeface="+mn-ea"/>
                <a:cs typeface="メイリオ" pitchFamily="50" charset="-128"/>
              </a:rPr>
              <a:t>月に国連で採択。貧困や飢餓、水や保健、教育、医療、言論の自由やジェンダーなど、人々が人間らしく暮らしていくための社会的基盤を</a:t>
            </a:r>
            <a:r>
              <a:rPr kumimoji="1" lang="en-US" altLang="ja-JP" sz="700" i="0" u="none" strike="noStrike" kern="1200" cap="none" spc="0" normalizeH="0" baseline="0" noProof="0" dirty="0">
                <a:ln>
                  <a:noFill/>
                </a:ln>
                <a:effectLst/>
                <a:uLnTx/>
                <a:uFillTx/>
                <a:latin typeface="+mn-lt"/>
                <a:ea typeface="+mn-ea"/>
                <a:cs typeface="メイリオ" pitchFamily="50" charset="-128"/>
              </a:rPr>
              <a:t>2030</a:t>
            </a:r>
            <a:r>
              <a:rPr kumimoji="1" lang="ja-JP" altLang="en-US" sz="700" i="0" u="none" strike="noStrike" kern="1200" cap="none" spc="0" normalizeH="0" baseline="0" noProof="0" dirty="0">
                <a:ln>
                  <a:noFill/>
                </a:ln>
                <a:effectLst/>
                <a:uLnTx/>
                <a:uFillTx/>
                <a:latin typeface="+mn-lt"/>
                <a:ea typeface="+mn-ea"/>
                <a:cs typeface="メイリオ" pitchFamily="50" charset="-128"/>
              </a:rPr>
              <a:t>年までに達成するという目標になっており、</a:t>
            </a:r>
            <a:r>
              <a:rPr kumimoji="1" lang="en-US" altLang="ja-JP" sz="700" i="0" u="none" strike="noStrike" kern="1200" cap="none" spc="0" normalizeH="0" baseline="0" noProof="0" dirty="0">
                <a:ln>
                  <a:noFill/>
                </a:ln>
                <a:effectLst/>
                <a:uLnTx/>
                <a:uFillTx/>
                <a:latin typeface="+mn-lt"/>
                <a:ea typeface="+mn-ea"/>
                <a:cs typeface="メイリオ" pitchFamily="50" charset="-128"/>
              </a:rPr>
              <a:t>17</a:t>
            </a:r>
            <a:r>
              <a:rPr kumimoji="1" lang="ja-JP" altLang="en-US" sz="700" i="0" u="none" strike="noStrike" kern="1200" cap="none" spc="0" normalizeH="0" baseline="0" noProof="0" dirty="0">
                <a:ln>
                  <a:noFill/>
                </a:ln>
                <a:effectLst/>
                <a:uLnTx/>
                <a:uFillTx/>
                <a:latin typeface="+mn-lt"/>
                <a:ea typeface="+mn-ea"/>
                <a:cs typeface="メイリオ" pitchFamily="50" charset="-128"/>
              </a:rPr>
              <a:t>のゴール（目標）と</a:t>
            </a:r>
            <a:r>
              <a:rPr kumimoji="1" lang="en-US" altLang="ja-JP" sz="700" i="0" u="none" strike="noStrike" kern="1200" cap="none" spc="0" normalizeH="0" baseline="0" noProof="0" dirty="0">
                <a:ln>
                  <a:noFill/>
                </a:ln>
                <a:effectLst/>
                <a:uLnTx/>
                <a:uFillTx/>
                <a:latin typeface="+mn-lt"/>
                <a:ea typeface="+mn-ea"/>
                <a:cs typeface="メイリオ" pitchFamily="50" charset="-128"/>
              </a:rPr>
              <a:t>169</a:t>
            </a:r>
            <a:r>
              <a:rPr kumimoji="1" lang="ja-JP" altLang="en-US" sz="700" i="0" u="none" strike="noStrike" kern="1200" cap="none" spc="0" normalizeH="0" baseline="0" noProof="0" dirty="0">
                <a:ln>
                  <a:noFill/>
                </a:ln>
                <a:effectLst/>
                <a:uLnTx/>
                <a:uFillTx/>
                <a:latin typeface="+mn-lt"/>
                <a:ea typeface="+mn-ea"/>
                <a:cs typeface="メイリオ" pitchFamily="50" charset="-128"/>
              </a:rPr>
              <a:t>項目のターゲット（達成基準）がある。</a:t>
            </a:r>
            <a:endParaRPr kumimoji="1" lang="en-US" altLang="ja-JP" sz="700" i="0" u="none" strike="noStrike" kern="1200" cap="none" spc="0" normalizeH="0" baseline="0" noProof="0" dirty="0">
              <a:ln>
                <a:noFill/>
              </a:ln>
              <a:effectLst/>
              <a:uLnTx/>
              <a:uFillTx/>
              <a:latin typeface="+mn-lt"/>
              <a:ea typeface="+mn-ea"/>
              <a:cs typeface="メイリオ" pitchFamily="50" charset="-128"/>
            </a:endParaRPr>
          </a:p>
        </p:txBody>
      </p:sp>
      <p:sp>
        <p:nvSpPr>
          <p:cNvPr id="43" name="テキスト ボックス 42"/>
          <p:cNvSpPr txBox="1"/>
          <p:nvPr/>
        </p:nvSpPr>
        <p:spPr>
          <a:xfrm>
            <a:off x="964378" y="9425116"/>
            <a:ext cx="1619871" cy="215444"/>
          </a:xfrm>
          <a:prstGeom prst="rect">
            <a:avLst/>
          </a:prstGeom>
          <a:noFill/>
        </p:spPr>
        <p:txBody>
          <a:bodyPr wrap="square" rtlCol="0">
            <a:spAutoFit/>
          </a:bodyPr>
          <a:lstStyle/>
          <a:p>
            <a:r>
              <a:rPr kumimoji="1" lang="ja-JP" altLang="en-US" sz="800" b="1" dirty="0"/>
              <a:t>持続可能な開発目標（</a:t>
            </a:r>
            <a:r>
              <a:rPr kumimoji="1" lang="en-US" altLang="ja-JP" sz="800" b="1" dirty="0"/>
              <a:t>SDGs</a:t>
            </a:r>
            <a:r>
              <a:rPr kumimoji="1" lang="ja-JP" altLang="en-US" sz="800" b="1" dirty="0"/>
              <a:t>）とは</a:t>
            </a:r>
          </a:p>
        </p:txBody>
      </p:sp>
      <p:sp>
        <p:nvSpPr>
          <p:cNvPr id="53" name="テキスト ボックス 52"/>
          <p:cNvSpPr txBox="1"/>
          <p:nvPr/>
        </p:nvSpPr>
        <p:spPr>
          <a:xfrm>
            <a:off x="4661194" y="1886273"/>
            <a:ext cx="1941999" cy="692497"/>
          </a:xfrm>
          <a:prstGeom prst="rect">
            <a:avLst/>
          </a:prstGeom>
          <a:noFill/>
        </p:spPr>
        <p:txBody>
          <a:bodyPr wrap="square" rtlCol="0">
            <a:spAutoFit/>
          </a:bodyPr>
          <a:lstStyle/>
          <a:p>
            <a:pPr algn="r">
              <a:lnSpc>
                <a:spcPct val="130000"/>
              </a:lnSpc>
            </a:pPr>
            <a:r>
              <a:rPr kumimoji="1" lang="en-US" altLang="ja-JP" sz="1000" dirty="0"/>
              <a:t>2022</a:t>
            </a:r>
            <a:r>
              <a:rPr kumimoji="1" lang="ja-JP" altLang="en-US" sz="1000" dirty="0"/>
              <a:t>年</a:t>
            </a:r>
            <a:r>
              <a:rPr lang="en-US" altLang="ja-JP" sz="1000" dirty="0"/>
              <a:t>3</a:t>
            </a:r>
            <a:r>
              <a:rPr kumimoji="1" lang="ja-JP" altLang="en-US" sz="1000" dirty="0"/>
              <a:t>月</a:t>
            </a:r>
            <a:r>
              <a:rPr lang="en-US" altLang="ja-JP" sz="1000" dirty="0"/>
              <a:t>18</a:t>
            </a:r>
            <a:r>
              <a:rPr kumimoji="1" lang="ja-JP" altLang="en-US" sz="1000" dirty="0"/>
              <a:t>日</a:t>
            </a:r>
            <a:endParaRPr lang="en-US" altLang="ja-JP" sz="1000" dirty="0"/>
          </a:p>
          <a:p>
            <a:pPr algn="r">
              <a:lnSpc>
                <a:spcPct val="130000"/>
              </a:lnSpc>
            </a:pPr>
            <a:r>
              <a:rPr lang="ja-JP" altLang="en-US" sz="1000" dirty="0"/>
              <a:t>カネタ株式会社</a:t>
            </a:r>
            <a:endParaRPr kumimoji="1" lang="en-US" altLang="ja-JP" sz="1000" dirty="0"/>
          </a:p>
          <a:p>
            <a:pPr algn="r">
              <a:lnSpc>
                <a:spcPct val="130000"/>
              </a:lnSpc>
            </a:pPr>
            <a:r>
              <a:rPr lang="ja-JP" altLang="en-US" sz="1000" dirty="0"/>
              <a:t>代表取締役　内田　憲一　　　</a:t>
            </a:r>
            <a:endParaRPr kumimoji="1" lang="ja-JP" altLang="en-US" sz="1000" dirty="0"/>
          </a:p>
        </p:txBody>
      </p:sp>
      <p:pic>
        <p:nvPicPr>
          <p:cNvPr id="71" name="Picture 16" descr="L:\（センタービル用）Lドライブ\経営企画T・コンサルティングT共同案件\70_SDGsロゴ\sdg_icon_17_ja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0965" y="8649668"/>
            <a:ext cx="521805" cy="52180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descr="L:\（センタービル用）Lドライブ\経営企画T・コンサルティングT共同案件\70_SDGsロゴ\sdg_icon_04_ja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192" y="4214548"/>
            <a:ext cx="521805" cy="52180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7" descr="L:\（センタービル用）Lドライブ\経営企画T・コンサルティングT共同案件\70_SDGsロゴ\sdg_icon_08_ja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9139" y="5411041"/>
            <a:ext cx="521805" cy="52180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1" descr="L:\（センタービル用）Lドライブ\経営企画T・コンサルティングT共同案件\70_SDGsロゴ\sdg_icon_12_ja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322" y="8649668"/>
            <a:ext cx="521805" cy="52180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L:\（センタービル用）Lドライブ\経営企画T・コンサルティングT共同案件\20_SDGsロゴ\sdg_icon_wheel_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404877" y="56456"/>
            <a:ext cx="1346016" cy="141996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L:\（センタービル用）Lドライブ\経営企画T・コンサルティングT共同案件\70_SDGsロゴ\sdg_icon_03_ja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5244" y="3616301"/>
            <a:ext cx="521805" cy="52180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L:\（センタービル用）Lドライブ\経営企画T・コンサルティングT共同案件\70_SDGsロゴ\sdg_icon_11_ja_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4000" y="8649668"/>
            <a:ext cx="521805" cy="52180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L:\（センタービル用）Lドライブ\経営企画T・コンサルティングT共同案件\70_SDGsロゴ\sdg_icon_13_ja_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8644" y="8649668"/>
            <a:ext cx="521805" cy="52180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L:\（センタービル用）Lドライブ\経営企画T・コンサルティングT共同案件\70_SDGsロゴ\sdg_icon_05_ja_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3296" y="4812795"/>
            <a:ext cx="521805" cy="521805"/>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p:cNvSpPr txBox="1"/>
          <p:nvPr/>
        </p:nvSpPr>
        <p:spPr>
          <a:xfrm>
            <a:off x="324000" y="3768204"/>
            <a:ext cx="5683605" cy="2192908"/>
          </a:xfrm>
          <a:prstGeom prst="rect">
            <a:avLst/>
          </a:prstGeom>
          <a:noFill/>
        </p:spPr>
        <p:txBody>
          <a:bodyPr wrap="square" rtlCol="0">
            <a:spAutoFit/>
          </a:bodyPr>
          <a:lstStyle/>
          <a:p>
            <a:pPr marL="171450" indent="-171450">
              <a:lnSpc>
                <a:spcPct val="130000"/>
              </a:lnSpc>
              <a:buFont typeface="Arial" panose="020B0604020202020204" pitchFamily="34" charset="0"/>
              <a:buChar char="•"/>
            </a:pPr>
            <a:r>
              <a:rPr lang="ja-JP" altLang="en-US" sz="1050" dirty="0"/>
              <a:t>早帰り日の設定、事前時間外勤務申請、時間外削減手当などによる労働時間の削減</a:t>
            </a:r>
            <a:endParaRPr lang="en-US" altLang="ja-JP" sz="1050" dirty="0"/>
          </a:p>
          <a:p>
            <a:pPr marL="171450" indent="-171450">
              <a:lnSpc>
                <a:spcPct val="130000"/>
              </a:lnSpc>
              <a:buFont typeface="Arial" panose="020B0604020202020204" pitchFamily="34" charset="0"/>
              <a:buChar char="•"/>
            </a:pPr>
            <a:r>
              <a:rPr lang="ja-JP" altLang="en-US" sz="1050" dirty="0"/>
              <a:t>新社屋にリフレッシュルームを配置することによるメンタルケアと、勤務間インターバル制度導入などによる健康経営の実践</a:t>
            </a:r>
            <a:endParaRPr lang="en-US" altLang="ja-JP" sz="1050" dirty="0"/>
          </a:p>
          <a:p>
            <a:pPr marL="171450" indent="-171450">
              <a:lnSpc>
                <a:spcPct val="130000"/>
              </a:lnSpc>
              <a:buFont typeface="Arial" panose="020B0604020202020204" pitchFamily="34" charset="0"/>
              <a:buChar char="•"/>
            </a:pPr>
            <a:r>
              <a:rPr lang="ja-JP" altLang="en-US" sz="1050" dirty="0"/>
              <a:t>社員からの社内報告書に報奨金を付け、広く社員の声を聴取しより良い労働環境を整備</a:t>
            </a:r>
            <a:endParaRPr lang="en-US" altLang="ja-JP" sz="1050" dirty="0"/>
          </a:p>
          <a:p>
            <a:pPr marL="171450" indent="-171450">
              <a:lnSpc>
                <a:spcPct val="130000"/>
              </a:lnSpc>
              <a:buFont typeface="Arial" panose="020B0604020202020204" pitchFamily="34" charset="0"/>
              <a:buChar char="•"/>
            </a:pPr>
            <a:r>
              <a:rPr lang="ja-JP" altLang="en-US" sz="1050" dirty="0"/>
              <a:t>子育て、介護世帯が働きやすい勤務体制の構築とその周知</a:t>
            </a:r>
            <a:endParaRPr lang="en-US" altLang="ja-JP" sz="1050" dirty="0"/>
          </a:p>
          <a:p>
            <a:pPr>
              <a:lnSpc>
                <a:spcPct val="130000"/>
              </a:lnSpc>
            </a:pPr>
            <a:r>
              <a:rPr lang="ja-JP" altLang="en-US" sz="1050" dirty="0"/>
              <a:t>　　（子の看護休暇、介護休暇、短縮勤務など）</a:t>
            </a:r>
            <a:endParaRPr lang="en-US" altLang="ja-JP" sz="1050" dirty="0"/>
          </a:p>
          <a:p>
            <a:pPr marL="171450" indent="-171450">
              <a:lnSpc>
                <a:spcPct val="130000"/>
              </a:lnSpc>
              <a:buFont typeface="Arial" panose="020B0604020202020204" pitchFamily="34" charset="0"/>
              <a:buChar char="•"/>
            </a:pPr>
            <a:r>
              <a:rPr lang="ja-JP" altLang="en-US" sz="1050" dirty="0"/>
              <a:t>各種制度休暇の制定による休日の増加</a:t>
            </a:r>
            <a:endParaRPr lang="en-US" altLang="ja-JP" sz="1050" dirty="0"/>
          </a:p>
          <a:p>
            <a:pPr>
              <a:lnSpc>
                <a:spcPct val="130000"/>
              </a:lnSpc>
            </a:pPr>
            <a:r>
              <a:rPr lang="ja-JP" altLang="en-US" sz="1050" dirty="0"/>
              <a:t>　　（アニバーサリー休暇・コロナワクチン特別休暇など）</a:t>
            </a:r>
            <a:endParaRPr lang="en-US" altLang="ja-JP" sz="1050" dirty="0"/>
          </a:p>
          <a:p>
            <a:pPr marL="171450" indent="-171450">
              <a:lnSpc>
                <a:spcPct val="130000"/>
              </a:lnSpc>
              <a:buFont typeface="Arial" panose="020B0604020202020204" pitchFamily="34" charset="0"/>
              <a:buChar char="•"/>
            </a:pPr>
            <a:r>
              <a:rPr lang="ja-JP" altLang="en-US" sz="1050" dirty="0"/>
              <a:t>部門別担当者研修や成長面談を通じた育成環境と考課者研修等による納得性の高い人事制度の構築</a:t>
            </a:r>
            <a:endParaRPr lang="en-US" altLang="ja-JP" sz="1050" dirty="0"/>
          </a:p>
        </p:txBody>
      </p:sp>
      <p:sp>
        <p:nvSpPr>
          <p:cNvPr id="34" name="テキスト ボックス 33"/>
          <p:cNvSpPr txBox="1"/>
          <p:nvPr/>
        </p:nvSpPr>
        <p:spPr>
          <a:xfrm>
            <a:off x="193666" y="6116161"/>
            <a:ext cx="3170194" cy="276999"/>
          </a:xfrm>
          <a:prstGeom prst="rect">
            <a:avLst/>
          </a:prstGeom>
          <a:noFill/>
        </p:spPr>
        <p:txBody>
          <a:bodyPr wrap="square" rtlCol="0">
            <a:spAutoFit/>
          </a:bodyPr>
          <a:lstStyle/>
          <a:p>
            <a:r>
              <a:rPr lang="ja-JP" altLang="en-US" sz="1200" b="1" dirty="0"/>
              <a:t>社会課題の解決に向けて</a:t>
            </a:r>
            <a:endParaRPr kumimoji="1" lang="ja-JP" altLang="en-US" sz="1200" b="1" dirty="0"/>
          </a:p>
        </p:txBody>
      </p:sp>
      <p:sp>
        <p:nvSpPr>
          <p:cNvPr id="36" name="テキスト ボックス 35"/>
          <p:cNvSpPr txBox="1"/>
          <p:nvPr/>
        </p:nvSpPr>
        <p:spPr>
          <a:xfrm>
            <a:off x="252000" y="6942041"/>
            <a:ext cx="2682678" cy="261610"/>
          </a:xfrm>
          <a:prstGeom prst="rect">
            <a:avLst/>
          </a:prstGeom>
          <a:noFill/>
        </p:spPr>
        <p:txBody>
          <a:bodyPr wrap="square" rtlCol="0">
            <a:spAutoFit/>
          </a:bodyPr>
          <a:lstStyle/>
          <a:p>
            <a:r>
              <a:rPr kumimoji="1" lang="en-US" altLang="ja-JP" sz="1050" dirty="0"/>
              <a:t>《</a:t>
            </a:r>
            <a:r>
              <a:rPr kumimoji="1" lang="ja-JP" altLang="en-US" sz="1050" dirty="0"/>
              <a:t>具体的な取組み</a:t>
            </a:r>
            <a:r>
              <a:rPr kumimoji="1" lang="en-US" altLang="ja-JP" sz="1050" dirty="0"/>
              <a:t>》</a:t>
            </a:r>
            <a:endParaRPr kumimoji="1" lang="ja-JP" altLang="en-US" sz="1050" dirty="0"/>
          </a:p>
        </p:txBody>
      </p:sp>
      <p:pic>
        <p:nvPicPr>
          <p:cNvPr id="3" name="図 2">
            <a:extLst>
              <a:ext uri="{FF2B5EF4-FFF2-40B4-BE49-F238E27FC236}">
                <a16:creationId xmlns:a16="http://schemas.microsoft.com/office/drawing/2014/main" id="{55F2F73D-A265-4C9B-9008-8EF1DFA715BC}"/>
              </a:ext>
            </a:extLst>
          </p:cNvPr>
          <p:cNvPicPr>
            <a:picLocks noChangeAspect="1"/>
          </p:cNvPicPr>
          <p:nvPr/>
        </p:nvPicPr>
        <p:blipFill>
          <a:blip r:embed="rId12"/>
          <a:stretch>
            <a:fillRect/>
          </a:stretch>
        </p:blipFill>
        <p:spPr>
          <a:xfrm>
            <a:off x="3153545" y="6254660"/>
            <a:ext cx="3651224" cy="2916813"/>
          </a:xfrm>
          <a:prstGeom prst="rect">
            <a:avLst/>
          </a:prstGeom>
        </p:spPr>
      </p:pic>
      <p:pic>
        <p:nvPicPr>
          <p:cNvPr id="5" name="図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232" y="1652848"/>
            <a:ext cx="1653188" cy="245617"/>
          </a:xfrm>
          <a:prstGeom prst="rect">
            <a:avLst/>
          </a:prstGeom>
        </p:spPr>
      </p:pic>
      <p:sp>
        <p:nvSpPr>
          <p:cNvPr id="62" name="テキスト ボックス 61"/>
          <p:cNvSpPr txBox="1"/>
          <p:nvPr/>
        </p:nvSpPr>
        <p:spPr>
          <a:xfrm>
            <a:off x="193666" y="6393160"/>
            <a:ext cx="3143170" cy="512448"/>
          </a:xfrm>
          <a:prstGeom prst="rect">
            <a:avLst/>
          </a:prstGeom>
          <a:noFill/>
        </p:spPr>
        <p:txBody>
          <a:bodyPr wrap="square" rtlCol="0">
            <a:spAutoFit/>
          </a:bodyPr>
          <a:lstStyle/>
          <a:p>
            <a:pPr>
              <a:lnSpc>
                <a:spcPct val="130000"/>
              </a:lnSpc>
            </a:pPr>
            <a:r>
              <a:rPr lang="ja-JP" altLang="en-US" sz="1050" dirty="0"/>
              <a:t>地域や社会課題に目を向け、持続可能な社会の</a:t>
            </a:r>
            <a:endParaRPr lang="en-US" altLang="ja-JP" sz="1050" dirty="0"/>
          </a:p>
          <a:p>
            <a:pPr>
              <a:lnSpc>
                <a:spcPct val="130000"/>
              </a:lnSpc>
            </a:pPr>
            <a:r>
              <a:rPr lang="ja-JP" altLang="en-US" sz="1050" dirty="0"/>
              <a:t>実現に貢献してまいります。</a:t>
            </a:r>
            <a:endParaRPr lang="en-US" altLang="ja-JP" sz="1050" dirty="0"/>
          </a:p>
        </p:txBody>
      </p:sp>
      <p:sp>
        <p:nvSpPr>
          <p:cNvPr id="56" name="テキスト ボックス 55"/>
          <p:cNvSpPr txBox="1"/>
          <p:nvPr/>
        </p:nvSpPr>
        <p:spPr>
          <a:xfrm>
            <a:off x="324000" y="7184775"/>
            <a:ext cx="2956547" cy="1352678"/>
          </a:xfrm>
          <a:prstGeom prst="rect">
            <a:avLst/>
          </a:prstGeom>
          <a:noFill/>
        </p:spPr>
        <p:txBody>
          <a:bodyPr wrap="square" rtlCol="0">
            <a:spAutoFit/>
          </a:bodyPr>
          <a:lstStyle/>
          <a:p>
            <a:pPr marL="171450" indent="-171450">
              <a:lnSpc>
                <a:spcPct val="130000"/>
              </a:lnSpc>
              <a:buFont typeface="Arial" panose="020B0604020202020204" pitchFamily="34" charset="0"/>
              <a:buChar char="•"/>
            </a:pPr>
            <a:r>
              <a:rPr lang="ja-JP" altLang="en-US" sz="1050" dirty="0"/>
              <a:t>事務所、工場の</a:t>
            </a:r>
            <a:r>
              <a:rPr lang="en-US" altLang="ja-JP" sz="1050" dirty="0"/>
              <a:t>LED</a:t>
            </a:r>
            <a:r>
              <a:rPr lang="ja-JP" altLang="en-US" sz="1050" dirty="0"/>
              <a:t>化および太陽光パネルの設置による環境負荷軽減</a:t>
            </a:r>
            <a:endParaRPr lang="en-US" altLang="ja-JP" sz="1050" dirty="0"/>
          </a:p>
          <a:p>
            <a:pPr marL="171450" indent="-171450">
              <a:lnSpc>
                <a:spcPct val="130000"/>
              </a:lnSpc>
              <a:buFont typeface="Arial" panose="020B0604020202020204" pitchFamily="34" charset="0"/>
              <a:buChar char="•"/>
            </a:pPr>
            <a:r>
              <a:rPr lang="ja-JP" altLang="en-US" sz="1050" dirty="0"/>
              <a:t>金属くずの再利用による廃棄物の削減</a:t>
            </a:r>
            <a:endParaRPr lang="en-US" altLang="ja-JP" sz="1050" dirty="0"/>
          </a:p>
          <a:p>
            <a:pPr marL="171450" indent="-171450">
              <a:lnSpc>
                <a:spcPct val="130000"/>
              </a:lnSpc>
              <a:buFont typeface="Arial" panose="020B0604020202020204" pitchFamily="34" charset="0"/>
              <a:buChar char="•"/>
            </a:pPr>
            <a:r>
              <a:rPr lang="ja-JP" altLang="en-US" sz="1050" dirty="0"/>
              <a:t>地域コミュニティへの積極的な関与</a:t>
            </a:r>
            <a:endParaRPr lang="en-US" altLang="ja-JP" sz="1050" dirty="0"/>
          </a:p>
          <a:p>
            <a:pPr marL="171450" indent="-171450">
              <a:lnSpc>
                <a:spcPct val="130000"/>
              </a:lnSpc>
              <a:buFont typeface="Arial" panose="020B0604020202020204" pitchFamily="34" charset="0"/>
              <a:buChar char="•"/>
            </a:pPr>
            <a:r>
              <a:rPr lang="ja-JP" altLang="en-US" sz="1050" dirty="0"/>
              <a:t>本社会議室を地域のコミュニティースペースとして無償提供</a:t>
            </a:r>
            <a:endParaRPr lang="en-US" altLang="ja-JP" sz="1050" dirty="0"/>
          </a:p>
        </p:txBody>
      </p:sp>
    </p:spTree>
    <p:extLst>
      <p:ext uri="{BB962C8B-B14F-4D97-AF65-F5344CB8AC3E}">
        <p14:creationId xmlns:p14="http://schemas.microsoft.com/office/powerpoint/2010/main" val="282476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490A696-ACB8-4CA8-9360-9BD936850245}"/>
              </a:ext>
            </a:extLst>
          </p:cNvPr>
          <p:cNvPicPr>
            <a:picLocks noChangeAspect="1"/>
          </p:cNvPicPr>
          <p:nvPr/>
        </p:nvPicPr>
        <p:blipFill>
          <a:blip r:embed="rId2"/>
          <a:stretch>
            <a:fillRect/>
          </a:stretch>
        </p:blipFill>
        <p:spPr>
          <a:xfrm>
            <a:off x="1052736" y="7114384"/>
            <a:ext cx="4752528" cy="2672929"/>
          </a:xfrm>
          <a:prstGeom prst="rect">
            <a:avLst/>
          </a:prstGeom>
        </p:spPr>
      </p:pic>
      <p:sp>
        <p:nvSpPr>
          <p:cNvPr id="24" name="テキスト ボックス 23">
            <a:extLst>
              <a:ext uri="{FF2B5EF4-FFF2-40B4-BE49-F238E27FC236}">
                <a16:creationId xmlns:a16="http://schemas.microsoft.com/office/drawing/2014/main" id="{6FD2ED57-E3EF-41F3-A98A-B2480A76FC61}"/>
              </a:ext>
            </a:extLst>
          </p:cNvPr>
          <p:cNvSpPr txBox="1"/>
          <p:nvPr/>
        </p:nvSpPr>
        <p:spPr>
          <a:xfrm>
            <a:off x="334298" y="2455951"/>
            <a:ext cx="6189404" cy="2400657"/>
          </a:xfrm>
          <a:prstGeom prst="rect">
            <a:avLst/>
          </a:prstGeom>
          <a:noFill/>
        </p:spPr>
        <p:txBody>
          <a:bodyPr wrap="square">
            <a:spAutoFit/>
          </a:bodyPr>
          <a:lstStyle/>
          <a:p>
            <a:pPr algn="just">
              <a:lnSpc>
                <a:spcPts val="1500"/>
              </a:lnSpc>
            </a:pPr>
            <a:r>
              <a:rPr lang="ja-JP" altLang="en-US" sz="1200" kern="100" dirty="0">
                <a:latin typeface="+mn-ea"/>
                <a:cs typeface="Times New Roman" panose="02020603050405020304" pitchFamily="18" charset="0"/>
              </a:rPr>
              <a:t>●</a:t>
            </a:r>
            <a:r>
              <a:rPr lang="ja-JP" altLang="ja-JP" sz="1200" b="1" kern="100" dirty="0">
                <a:effectLst/>
                <a:latin typeface="+mn-ea"/>
                <a:cs typeface="Times New Roman" panose="02020603050405020304" pitchFamily="18" charset="0"/>
              </a:rPr>
              <a:t>企業理念</a:t>
            </a:r>
            <a:endParaRPr lang="en-US" altLang="ja-JP" sz="1200" b="1" kern="100" dirty="0">
              <a:effectLst/>
              <a:latin typeface="+mn-ea"/>
              <a:cs typeface="Times New Roman" panose="02020603050405020304" pitchFamily="18" charset="0"/>
            </a:endParaRPr>
          </a:p>
          <a:p>
            <a:pPr>
              <a:lnSpc>
                <a:spcPts val="1500"/>
              </a:lnSpc>
            </a:pPr>
            <a:r>
              <a:rPr lang="ja-JP" altLang="en-US" sz="1050" dirty="0">
                <a:latin typeface="+mn-ea"/>
              </a:rPr>
              <a:t>「わたくしたちは常に</a:t>
            </a:r>
            <a:r>
              <a:rPr lang="ja-JP" altLang="en-US" sz="1050" dirty="0">
                <a:solidFill>
                  <a:srgbClr val="FF0000"/>
                </a:solidFill>
                <a:latin typeface="+mn-ea"/>
              </a:rPr>
              <a:t>法令を遵守し</a:t>
            </a:r>
            <a:r>
              <a:rPr lang="ja-JP" altLang="en-US" sz="1050" dirty="0">
                <a:latin typeface="+mn-ea"/>
              </a:rPr>
              <a:t>、地球環境や景観に配慮しながら建築業界を通して、お客さま・社員・社会のみなさまに満足と幸せをお届けする、</a:t>
            </a:r>
            <a:r>
              <a:rPr lang="ja-JP" altLang="en-US" sz="1050" dirty="0">
                <a:solidFill>
                  <a:srgbClr val="FF0000"/>
                </a:solidFill>
                <a:latin typeface="+mn-ea"/>
              </a:rPr>
              <a:t>信頼される企業</a:t>
            </a:r>
            <a:r>
              <a:rPr lang="ja-JP" altLang="en-US" sz="1050" dirty="0">
                <a:latin typeface="+mn-ea"/>
              </a:rPr>
              <a:t>を目指します。このために、たえず新商品・新技術の研究を続け、安全で安心して戴ける</a:t>
            </a:r>
            <a:r>
              <a:rPr lang="ja-JP" altLang="en-US" sz="1050" dirty="0">
                <a:solidFill>
                  <a:srgbClr val="FF0000"/>
                </a:solidFill>
                <a:latin typeface="+mn-ea"/>
              </a:rPr>
              <a:t>最高の品質</a:t>
            </a:r>
            <a:r>
              <a:rPr lang="ja-JP" altLang="en-US" sz="1050" dirty="0">
                <a:latin typeface="+mn-ea"/>
              </a:rPr>
              <a:t>をお届けすることを誇りとする企業であり続けます。」</a:t>
            </a:r>
            <a:endParaRPr lang="en-US" altLang="ja-JP" sz="1050" dirty="0">
              <a:latin typeface="+mn-ea"/>
            </a:endParaRPr>
          </a:p>
          <a:p>
            <a:pPr>
              <a:lnSpc>
                <a:spcPts val="1500"/>
              </a:lnSpc>
            </a:pPr>
            <a:endParaRPr lang="en-US" altLang="ja-JP" sz="600" dirty="0">
              <a:latin typeface="+mn-ea"/>
            </a:endParaRPr>
          </a:p>
          <a:p>
            <a:pPr algn="just">
              <a:lnSpc>
                <a:spcPts val="1500"/>
              </a:lnSpc>
            </a:pPr>
            <a:r>
              <a:rPr lang="ja-JP" altLang="en-US" sz="1050" kern="100" dirty="0">
                <a:latin typeface="+mn-ea"/>
                <a:cs typeface="Times New Roman" panose="02020603050405020304" pitchFamily="18" charset="0"/>
              </a:rPr>
              <a:t>～</a:t>
            </a:r>
            <a:r>
              <a:rPr lang="ja-JP" altLang="ja-JP" sz="1050" kern="100" dirty="0">
                <a:effectLst/>
                <a:latin typeface="+mn-ea"/>
                <a:cs typeface="Times New Roman" panose="02020603050405020304" pitchFamily="18" charset="0"/>
              </a:rPr>
              <a:t>キーワードは、</a:t>
            </a:r>
            <a:r>
              <a:rPr lang="ja-JP" altLang="ja-JP" sz="1050" b="1" kern="100" dirty="0">
                <a:effectLst/>
                <a:latin typeface="+mn-ea"/>
                <a:cs typeface="Times New Roman" panose="02020603050405020304" pitchFamily="18" charset="0"/>
              </a:rPr>
              <a:t>「ルール」「品質」「信頼」</a:t>
            </a:r>
            <a:r>
              <a:rPr lang="ja-JP" altLang="ja-JP" sz="1050" kern="100" dirty="0">
                <a:effectLst/>
                <a:latin typeface="+mn-ea"/>
                <a:cs typeface="Times New Roman" panose="02020603050405020304" pitchFamily="18" charset="0"/>
              </a:rPr>
              <a:t>です。</a:t>
            </a:r>
            <a:r>
              <a:rPr lang="ja-JP" altLang="en-US" sz="1050" kern="100" dirty="0">
                <a:effectLst/>
                <a:latin typeface="+mn-ea"/>
                <a:cs typeface="Times New Roman" panose="02020603050405020304" pitchFamily="18" charset="0"/>
              </a:rPr>
              <a:t>～</a:t>
            </a:r>
            <a:endParaRPr lang="en-US" altLang="ja-JP" sz="1050" kern="100" dirty="0">
              <a:effectLst/>
              <a:latin typeface="+mn-ea"/>
              <a:cs typeface="Times New Roman" panose="02020603050405020304" pitchFamily="18" charset="0"/>
            </a:endParaRPr>
          </a:p>
          <a:p>
            <a:pPr algn="just">
              <a:lnSpc>
                <a:spcPts val="1500"/>
              </a:lnSpc>
            </a:pPr>
            <a:r>
              <a:rPr lang="ja-JP" altLang="ja-JP" sz="1050" kern="100" dirty="0">
                <a:effectLst/>
                <a:latin typeface="+mn-ea"/>
                <a:cs typeface="Times New Roman" panose="02020603050405020304" pitchFamily="18" charset="0"/>
              </a:rPr>
              <a:t>社会の「ルール」、社内の「ルール」を遵守しつつ、会社から社員へ「高品質」の働き方・職場環境を提供し、社員は「高品質」のパフォーマンスを会社に提供することで、お客</a:t>
            </a:r>
            <a:r>
              <a:rPr lang="ja-JP" altLang="en-US" sz="1050" kern="100" dirty="0">
                <a:effectLst/>
                <a:latin typeface="+mn-ea"/>
                <a:cs typeface="Times New Roman" panose="02020603050405020304" pitchFamily="18" charset="0"/>
              </a:rPr>
              <a:t>さま</a:t>
            </a:r>
            <a:r>
              <a:rPr lang="ja-JP" altLang="ja-JP" sz="1050" kern="100" dirty="0">
                <a:effectLst/>
                <a:latin typeface="+mn-ea"/>
                <a:cs typeface="Times New Roman" panose="02020603050405020304" pitchFamily="18" charset="0"/>
              </a:rPr>
              <a:t>に「極上の製品・サービス」をお届けする。そしてひいては、お客</a:t>
            </a:r>
            <a:r>
              <a:rPr lang="ja-JP" altLang="en-US" sz="1050" kern="100" dirty="0">
                <a:effectLst/>
                <a:latin typeface="+mn-ea"/>
                <a:cs typeface="Times New Roman" panose="02020603050405020304" pitchFamily="18" charset="0"/>
              </a:rPr>
              <a:t>さま</a:t>
            </a:r>
            <a:r>
              <a:rPr lang="ja-JP" altLang="ja-JP" sz="1050" kern="100" dirty="0">
                <a:effectLst/>
                <a:latin typeface="+mn-ea"/>
                <a:cs typeface="Times New Roman" panose="02020603050405020304" pitchFamily="18" charset="0"/>
              </a:rPr>
              <a:t>からの「揺るぎない信頼」、会社・社員間の堅固な「信頼関係」、地域の</a:t>
            </a:r>
            <a:r>
              <a:rPr lang="ja-JP" altLang="en-US" sz="1050" kern="100" dirty="0">
                <a:latin typeface="+mn-ea"/>
                <a:cs typeface="Times New Roman" panose="02020603050405020304" pitchFamily="18" charset="0"/>
              </a:rPr>
              <a:t>みなさま</a:t>
            </a:r>
            <a:r>
              <a:rPr lang="ja-JP" altLang="ja-JP" sz="1050" kern="100" dirty="0">
                <a:effectLst/>
                <a:latin typeface="+mn-ea"/>
                <a:cs typeface="Times New Roman" panose="02020603050405020304" pitchFamily="18" charset="0"/>
              </a:rPr>
              <a:t>からの「厚い信頼」につなげていく・・・という私どものバックボーンが濃縮されている三つの「合言葉」です。</a:t>
            </a:r>
            <a:endParaRPr lang="en-US" altLang="ja-JP" sz="1050" kern="100" dirty="0">
              <a:effectLst/>
              <a:latin typeface="+mn-ea"/>
              <a:cs typeface="Times New Roman" panose="02020603050405020304" pitchFamily="18" charset="0"/>
            </a:endParaRPr>
          </a:p>
          <a:p>
            <a:pPr algn="just">
              <a:lnSpc>
                <a:spcPts val="1500"/>
              </a:lnSpc>
            </a:pPr>
            <a:r>
              <a:rPr lang="ja-JP" altLang="ja-JP" sz="1050" kern="100" dirty="0">
                <a:effectLst/>
                <a:latin typeface="+mn-ea"/>
                <a:cs typeface="Times New Roman" panose="02020603050405020304" pitchFamily="18" charset="0"/>
              </a:rPr>
              <a:t>「</a:t>
            </a:r>
            <a:r>
              <a:rPr lang="en-US" altLang="ja-JP" sz="1050" kern="100" dirty="0">
                <a:latin typeface="+mn-ea"/>
                <a:cs typeface="Times New Roman" panose="02020603050405020304" pitchFamily="18" charset="0"/>
              </a:rPr>
              <a:t>100</a:t>
            </a:r>
            <a:r>
              <a:rPr lang="ja-JP" altLang="ja-JP" sz="1050" kern="100" dirty="0">
                <a:effectLst/>
                <a:latin typeface="+mn-ea"/>
                <a:cs typeface="Times New Roman" panose="02020603050405020304" pitchFamily="18" charset="0"/>
              </a:rPr>
              <a:t>年企業に向けて生まれ変わる」ことをスローガンにした「中期経営計画</a:t>
            </a:r>
            <a:r>
              <a:rPr lang="en-US" altLang="ja-JP" sz="1050" kern="100" dirty="0">
                <a:effectLst/>
                <a:latin typeface="+mn-ea"/>
                <a:cs typeface="Times New Roman" panose="02020603050405020304" pitchFamily="18" charset="0"/>
              </a:rPr>
              <a:t>K-RP</a:t>
            </a:r>
            <a:r>
              <a:rPr lang="en-US" altLang="ja-JP" sz="1050" kern="100" dirty="0">
                <a:latin typeface="+mn-ea"/>
                <a:cs typeface="Times New Roman" panose="02020603050405020304" pitchFamily="18" charset="0"/>
              </a:rPr>
              <a:t>100</a:t>
            </a:r>
            <a:r>
              <a:rPr lang="ja-JP" altLang="ja-JP" sz="1050" kern="100" dirty="0">
                <a:effectLst/>
                <a:latin typeface="+mn-ea"/>
                <a:cs typeface="Times New Roman" panose="02020603050405020304" pitchFamily="18" charset="0"/>
              </a:rPr>
              <a:t>」においてもこの「合言葉」だけは変えることなく、ブレることのない行動指針として</a:t>
            </a:r>
            <a:r>
              <a:rPr lang="ja-JP" altLang="en-US" sz="1050" kern="100" dirty="0">
                <a:effectLst/>
                <a:latin typeface="+mn-ea"/>
                <a:cs typeface="Times New Roman" panose="02020603050405020304" pitchFamily="18" charset="0"/>
              </a:rPr>
              <a:t>まい</a:t>
            </a:r>
            <a:r>
              <a:rPr lang="ja-JP" altLang="ja-JP" sz="1050" kern="100" dirty="0">
                <a:effectLst/>
                <a:latin typeface="+mn-ea"/>
                <a:cs typeface="Times New Roman" panose="02020603050405020304" pitchFamily="18" charset="0"/>
              </a:rPr>
              <a:t>ります。</a:t>
            </a:r>
            <a:endParaRPr lang="en-US" altLang="ja-JP" sz="1050" kern="100" dirty="0">
              <a:effectLst/>
              <a:latin typeface="+mn-ea"/>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6FD2ED57-E3EF-41F3-A98A-B2480A76FC61}"/>
              </a:ext>
            </a:extLst>
          </p:cNvPr>
          <p:cNvSpPr txBox="1"/>
          <p:nvPr/>
        </p:nvSpPr>
        <p:spPr>
          <a:xfrm>
            <a:off x="334298" y="4845560"/>
            <a:ext cx="6189404" cy="2015936"/>
          </a:xfrm>
          <a:prstGeom prst="rect">
            <a:avLst/>
          </a:prstGeom>
          <a:noFill/>
        </p:spPr>
        <p:txBody>
          <a:bodyPr wrap="square">
            <a:spAutoFit/>
          </a:bodyPr>
          <a:lstStyle/>
          <a:p>
            <a:pPr algn="just">
              <a:lnSpc>
                <a:spcPts val="1500"/>
              </a:lnSpc>
            </a:pPr>
            <a:r>
              <a:rPr lang="ja-JP" altLang="en-US" sz="1200" kern="100" dirty="0">
                <a:latin typeface="+mn-ea"/>
                <a:cs typeface="Times New Roman" panose="02020603050405020304" pitchFamily="18" charset="0"/>
              </a:rPr>
              <a:t>●</a:t>
            </a:r>
            <a:r>
              <a:rPr lang="ja-JP" altLang="ja-JP" sz="1200" b="1" kern="100" dirty="0">
                <a:effectLst/>
                <a:latin typeface="+mn-ea"/>
                <a:cs typeface="Times New Roman" panose="02020603050405020304" pitchFamily="18" charset="0"/>
              </a:rPr>
              <a:t>Ｓ</a:t>
            </a:r>
            <a:r>
              <a:rPr lang="en-US" altLang="ja-JP" sz="1200" b="1" kern="100" dirty="0">
                <a:effectLst/>
                <a:latin typeface="+mn-ea"/>
                <a:cs typeface="Times New Roman" panose="02020603050405020304" pitchFamily="18" charset="0"/>
              </a:rPr>
              <a:t>DG</a:t>
            </a:r>
            <a:r>
              <a:rPr lang="ja-JP" altLang="ja-JP" sz="1200" b="1" kern="100" dirty="0">
                <a:effectLst/>
                <a:latin typeface="+mn-ea"/>
                <a:cs typeface="Times New Roman" panose="02020603050405020304" pitchFamily="18" charset="0"/>
              </a:rPr>
              <a:t>ｓへの取組</a:t>
            </a:r>
            <a:r>
              <a:rPr lang="ja-JP" altLang="en-US" sz="1200" b="1" kern="100" dirty="0">
                <a:effectLst/>
                <a:latin typeface="+mn-ea"/>
                <a:cs typeface="Times New Roman" panose="02020603050405020304" pitchFamily="18" charset="0"/>
              </a:rPr>
              <a:t>み</a:t>
            </a:r>
            <a:endParaRPr lang="en-US" altLang="ja-JP" sz="1200" b="1" kern="100" dirty="0">
              <a:effectLst/>
              <a:latin typeface="+mn-ea"/>
              <a:cs typeface="Times New Roman" panose="02020603050405020304" pitchFamily="18" charset="0"/>
            </a:endParaRPr>
          </a:p>
          <a:p>
            <a:pPr algn="just">
              <a:lnSpc>
                <a:spcPts val="1500"/>
              </a:lnSpc>
            </a:pPr>
            <a:r>
              <a:rPr lang="ja-JP" altLang="en-US" sz="800" b="1" kern="100" dirty="0">
                <a:latin typeface="+mn-ea"/>
                <a:cs typeface="Times New Roman" panose="02020603050405020304" pitchFamily="18" charset="0"/>
              </a:rPr>
              <a:t>　</a:t>
            </a:r>
            <a:r>
              <a:rPr lang="ja-JP" altLang="ja-JP" sz="1050" kern="100" dirty="0">
                <a:effectLst/>
                <a:latin typeface="+mn-ea"/>
                <a:cs typeface="Times New Roman" panose="02020603050405020304" pitchFamily="18" charset="0"/>
              </a:rPr>
              <a:t>ＳＤＧｓの考えは</a:t>
            </a:r>
            <a:r>
              <a:rPr lang="en-US" altLang="ja-JP" sz="1050" kern="100" dirty="0">
                <a:effectLst/>
                <a:latin typeface="+mn-ea"/>
                <a:cs typeface="Times New Roman" panose="02020603050405020304" pitchFamily="18" charset="0"/>
              </a:rPr>
              <a:t>100</a:t>
            </a:r>
            <a:r>
              <a:rPr lang="ja-JP" altLang="ja-JP" sz="1050" kern="100" dirty="0">
                <a:effectLst/>
                <a:latin typeface="+mn-ea"/>
                <a:cs typeface="Times New Roman" panose="02020603050405020304" pitchFamily="18" charset="0"/>
              </a:rPr>
              <a:t>年企業に向け、持続可能な会社に生まれ変わろうという</a:t>
            </a:r>
            <a:r>
              <a:rPr lang="en-US" altLang="ja-JP" sz="1050" kern="100" dirty="0">
                <a:effectLst/>
                <a:latin typeface="+mn-ea"/>
                <a:cs typeface="Times New Roman" panose="02020603050405020304" pitchFamily="18" charset="0"/>
              </a:rPr>
              <a:t>K-RP</a:t>
            </a:r>
            <a:r>
              <a:rPr lang="en-US" altLang="ja-JP" sz="1050" kern="100" dirty="0">
                <a:latin typeface="+mn-ea"/>
                <a:cs typeface="Times New Roman" panose="02020603050405020304" pitchFamily="18" charset="0"/>
              </a:rPr>
              <a:t>100</a:t>
            </a:r>
            <a:r>
              <a:rPr lang="ja-JP" altLang="ja-JP" sz="1050" kern="100" dirty="0">
                <a:effectLst/>
                <a:latin typeface="+mn-ea"/>
                <a:cs typeface="Times New Roman" panose="02020603050405020304" pitchFamily="18" charset="0"/>
              </a:rPr>
              <a:t>のコンセプトに合致することから、私ども</a:t>
            </a:r>
            <a:r>
              <a:rPr lang="ja-JP" altLang="en-US" sz="1050" kern="100" dirty="0">
                <a:effectLst/>
                <a:latin typeface="+mn-ea"/>
                <a:cs typeface="Times New Roman" panose="02020603050405020304" pitchFamily="18" charset="0"/>
              </a:rPr>
              <a:t>は</a:t>
            </a:r>
            <a:r>
              <a:rPr lang="ja-JP" altLang="ja-JP" sz="1050" kern="100" dirty="0">
                <a:effectLst/>
                <a:latin typeface="+mn-ea"/>
                <a:cs typeface="Times New Roman" panose="02020603050405020304" pitchFamily="18" charset="0"/>
              </a:rPr>
              <a:t>ＳＤＧｓに積極的に取</a:t>
            </a:r>
            <a:r>
              <a:rPr lang="ja-JP" altLang="en-US" sz="1050" kern="100" dirty="0">
                <a:effectLst/>
                <a:latin typeface="+mn-ea"/>
                <a:cs typeface="Times New Roman" panose="02020603050405020304" pitchFamily="18" charset="0"/>
              </a:rPr>
              <a:t>り</a:t>
            </a:r>
            <a:r>
              <a:rPr lang="ja-JP" altLang="ja-JP" sz="1050" kern="100" dirty="0">
                <a:effectLst/>
                <a:latin typeface="+mn-ea"/>
                <a:cs typeface="Times New Roman" panose="02020603050405020304" pitchFamily="18" charset="0"/>
              </a:rPr>
              <a:t>組んでいくことといたしました。</a:t>
            </a:r>
            <a:endParaRPr lang="en-US" altLang="ja-JP" sz="1050" kern="100" dirty="0">
              <a:effectLst/>
              <a:latin typeface="+mn-ea"/>
              <a:cs typeface="Times New Roman" panose="02020603050405020304" pitchFamily="18" charset="0"/>
            </a:endParaRPr>
          </a:p>
          <a:p>
            <a:pPr algn="just">
              <a:lnSpc>
                <a:spcPts val="1500"/>
              </a:lnSpc>
            </a:pPr>
            <a:r>
              <a:rPr lang="ja-JP" altLang="en-US"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持続可能な社会・世界を実現するために地球上の私たち一人</a:t>
            </a:r>
            <a:r>
              <a:rPr lang="ja-JP" altLang="en-US" sz="1050" kern="100" dirty="0">
                <a:effectLst/>
                <a:latin typeface="+mn-ea"/>
                <a:cs typeface="Times New Roman" panose="02020603050405020304" pitchFamily="18" charset="0"/>
              </a:rPr>
              <a:t>ひとり</a:t>
            </a:r>
            <a:r>
              <a:rPr lang="ja-JP" altLang="ja-JP" sz="1050" kern="100" dirty="0">
                <a:effectLst/>
                <a:latin typeface="+mn-ea"/>
                <a:cs typeface="Times New Roman" panose="02020603050405020304" pitchFamily="18" charset="0"/>
              </a:rPr>
              <a:t>何ができるだろうか？</a:t>
            </a:r>
            <a:endParaRPr lang="en-US" altLang="ja-JP" sz="1050" kern="100" dirty="0">
              <a:effectLst/>
              <a:latin typeface="+mn-ea"/>
              <a:cs typeface="Times New Roman" panose="02020603050405020304" pitchFamily="18" charset="0"/>
            </a:endParaRPr>
          </a:p>
          <a:p>
            <a:pPr algn="just">
              <a:lnSpc>
                <a:spcPts val="1500"/>
              </a:lnSpc>
            </a:pPr>
            <a:r>
              <a:rPr lang="ja-JP" altLang="en-US" sz="1050" kern="100" dirty="0">
                <a:latin typeface="+mn-ea"/>
                <a:cs typeface="Times New Roman" panose="02020603050405020304" pitchFamily="18" charset="0"/>
              </a:rPr>
              <a:t>→</a:t>
            </a:r>
            <a:r>
              <a:rPr lang="ja-JP" altLang="ja-JP" sz="1050" kern="100" dirty="0">
                <a:effectLst/>
                <a:latin typeface="+mn-ea"/>
                <a:cs typeface="Times New Roman" panose="02020603050405020304" pitchFamily="18" charset="0"/>
              </a:rPr>
              <a:t>持続可能な会社となるために、社員一人</a:t>
            </a:r>
            <a:r>
              <a:rPr lang="ja-JP" altLang="en-US" sz="1050" kern="100" dirty="0">
                <a:effectLst/>
                <a:latin typeface="+mn-ea"/>
                <a:cs typeface="Times New Roman" panose="02020603050405020304" pitchFamily="18" charset="0"/>
              </a:rPr>
              <a:t>ひとり</a:t>
            </a:r>
            <a:r>
              <a:rPr lang="ja-JP" altLang="ja-JP" sz="1050" kern="100" dirty="0">
                <a:effectLst/>
                <a:latin typeface="+mn-ea"/>
                <a:cs typeface="Times New Roman" panose="02020603050405020304" pitchFamily="18" charset="0"/>
              </a:rPr>
              <a:t>何ができるだろうか？</a:t>
            </a:r>
            <a:endParaRPr lang="en-US" altLang="ja-JP" sz="1050" kern="100" dirty="0">
              <a:effectLst/>
              <a:latin typeface="+mn-ea"/>
              <a:cs typeface="Times New Roman" panose="02020603050405020304" pitchFamily="18" charset="0"/>
            </a:endParaRPr>
          </a:p>
          <a:p>
            <a:pPr algn="just">
              <a:lnSpc>
                <a:spcPts val="1500"/>
              </a:lnSpc>
            </a:pPr>
            <a:r>
              <a:rPr lang="ja-JP" altLang="en-US"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世界が変わるのを待つことなく人類一人</a:t>
            </a:r>
            <a:r>
              <a:rPr lang="ja-JP" altLang="en-US" sz="1050" kern="100" dirty="0">
                <a:latin typeface="+mn-ea"/>
                <a:cs typeface="Times New Roman" panose="02020603050405020304" pitchFamily="18" charset="0"/>
              </a:rPr>
              <a:t>ひとり</a:t>
            </a:r>
            <a:r>
              <a:rPr lang="ja-JP" altLang="ja-JP" sz="1050" kern="100" dirty="0">
                <a:effectLst/>
                <a:latin typeface="+mn-ea"/>
                <a:cs typeface="Times New Roman" panose="02020603050405020304" pitchFamily="18" charset="0"/>
              </a:rPr>
              <a:t>が行動する。</a:t>
            </a:r>
            <a:endParaRPr lang="en-US" altLang="ja-JP" sz="1050" kern="100" dirty="0">
              <a:effectLst/>
              <a:latin typeface="+mn-ea"/>
              <a:cs typeface="Times New Roman" panose="02020603050405020304" pitchFamily="18" charset="0"/>
            </a:endParaRPr>
          </a:p>
          <a:p>
            <a:pPr algn="just">
              <a:lnSpc>
                <a:spcPts val="1500"/>
              </a:lnSpc>
            </a:pPr>
            <a:r>
              <a:rPr lang="ja-JP" altLang="en-US" sz="1050" kern="100" dirty="0">
                <a:latin typeface="+mn-ea"/>
                <a:cs typeface="Times New Roman" panose="02020603050405020304" pitchFamily="18" charset="0"/>
              </a:rPr>
              <a:t>→</a:t>
            </a:r>
            <a:r>
              <a:rPr lang="ja-JP" altLang="ja-JP" sz="1050" kern="100" dirty="0">
                <a:effectLst/>
                <a:latin typeface="+mn-ea"/>
                <a:cs typeface="Times New Roman" panose="02020603050405020304" pitchFamily="18" charset="0"/>
              </a:rPr>
              <a:t>会社が変わるのを待つことなく社員一人</a:t>
            </a:r>
            <a:r>
              <a:rPr lang="ja-JP" altLang="en-US" sz="1050" kern="100" dirty="0">
                <a:latin typeface="+mn-ea"/>
                <a:cs typeface="Times New Roman" panose="02020603050405020304" pitchFamily="18" charset="0"/>
              </a:rPr>
              <a:t>ひとり</a:t>
            </a:r>
            <a:r>
              <a:rPr lang="ja-JP" altLang="ja-JP" sz="1050" kern="100" dirty="0">
                <a:effectLst/>
                <a:latin typeface="+mn-ea"/>
                <a:cs typeface="Times New Roman" panose="02020603050405020304" pitchFamily="18" charset="0"/>
              </a:rPr>
              <a:t>が行動する。</a:t>
            </a:r>
            <a:endParaRPr lang="en-US" altLang="ja-JP" sz="1050" kern="100" dirty="0">
              <a:effectLst/>
              <a:latin typeface="+mn-ea"/>
              <a:cs typeface="Times New Roman" panose="02020603050405020304" pitchFamily="18" charset="0"/>
            </a:endParaRPr>
          </a:p>
          <a:p>
            <a:pPr algn="just">
              <a:lnSpc>
                <a:spcPts val="1500"/>
              </a:lnSpc>
            </a:pPr>
            <a:r>
              <a:rPr lang="ja-JP" altLang="ja-JP" sz="1050" kern="100" dirty="0">
                <a:effectLst/>
                <a:latin typeface="+mn-ea"/>
                <a:cs typeface="Times New Roman" panose="02020603050405020304" pitchFamily="18" charset="0"/>
              </a:rPr>
              <a:t>まさしく</a:t>
            </a:r>
            <a:r>
              <a:rPr lang="ja-JP" altLang="en-US" sz="1050" b="1" kern="100" dirty="0">
                <a:solidFill>
                  <a:srgbClr val="FF0000"/>
                </a:solidFill>
                <a:latin typeface="+mn-ea"/>
                <a:cs typeface="Times New Roman" panose="02020603050405020304" pitchFamily="18" charset="0"/>
              </a:rPr>
              <a:t>「</a:t>
            </a:r>
            <a:r>
              <a:rPr lang="en-US" altLang="ja-JP" sz="1050" b="1" kern="100" dirty="0">
                <a:solidFill>
                  <a:srgbClr val="FF0000"/>
                </a:solidFill>
                <a:latin typeface="+mn-ea"/>
                <a:cs typeface="Times New Roman" panose="02020603050405020304" pitchFamily="18" charset="0"/>
              </a:rPr>
              <a:t>K</a:t>
            </a:r>
            <a:r>
              <a:rPr lang="ja-JP" altLang="ja-JP" sz="1050" b="1" kern="100" dirty="0">
                <a:solidFill>
                  <a:srgbClr val="FF0000"/>
                </a:solidFill>
                <a:effectLst/>
                <a:latin typeface="+mn-ea"/>
                <a:cs typeface="Times New Roman" panose="02020603050405020304" pitchFamily="18" charset="0"/>
              </a:rPr>
              <a:t>－</a:t>
            </a:r>
            <a:r>
              <a:rPr lang="en-US" altLang="ja-JP" sz="1050" b="1" kern="100" dirty="0">
                <a:solidFill>
                  <a:srgbClr val="FF0000"/>
                </a:solidFill>
                <a:latin typeface="+mn-ea"/>
                <a:cs typeface="Times New Roman" panose="02020603050405020304" pitchFamily="18" charset="0"/>
              </a:rPr>
              <a:t>RP</a:t>
            </a:r>
            <a:r>
              <a:rPr lang="en-US" altLang="ja-JP" sz="1050" b="1" kern="100" dirty="0">
                <a:solidFill>
                  <a:srgbClr val="FF0000"/>
                </a:solidFill>
                <a:effectLst/>
                <a:latin typeface="+mn-ea"/>
                <a:cs typeface="Times New Roman" panose="02020603050405020304" pitchFamily="18" charset="0"/>
              </a:rPr>
              <a:t>100</a:t>
            </a:r>
            <a:r>
              <a:rPr lang="ja-JP" altLang="ja-JP" sz="1050" b="1" kern="100" dirty="0">
                <a:solidFill>
                  <a:srgbClr val="FF0000"/>
                </a:solidFill>
                <a:effectLst/>
                <a:latin typeface="+mn-ea"/>
                <a:cs typeface="Times New Roman" panose="02020603050405020304" pitchFamily="18" charset="0"/>
              </a:rPr>
              <a:t>＝ＳＤＧｓ」</a:t>
            </a:r>
            <a:r>
              <a:rPr lang="ja-JP" altLang="ja-JP" sz="1050" kern="100" dirty="0">
                <a:effectLst/>
                <a:latin typeface="+mn-ea"/>
                <a:cs typeface="Times New Roman" panose="02020603050405020304" pitchFamily="18" charset="0"/>
              </a:rPr>
              <a:t>です。</a:t>
            </a:r>
          </a:p>
          <a:p>
            <a:pPr algn="just">
              <a:lnSpc>
                <a:spcPts val="1500"/>
              </a:lnSpc>
            </a:pPr>
            <a:r>
              <a:rPr lang="ja-JP" altLang="ja-JP" sz="1050" kern="100" dirty="0">
                <a:effectLst/>
                <a:latin typeface="+mn-ea"/>
                <a:cs typeface="Times New Roman" panose="02020603050405020304" pitchFamily="18" charset="0"/>
              </a:rPr>
              <a:t>会社・社員が一枚岩になり、生まれ変わり、会社を変え、世界を変えていくために毎日、毎時間、毎分、毎秒ごくごく小さな変化を積み重ねていきたいと考えています。</a:t>
            </a:r>
          </a:p>
        </p:txBody>
      </p:sp>
      <p:cxnSp>
        <p:nvCxnSpPr>
          <p:cNvPr id="6" name="直線コネクタ 5"/>
          <p:cNvCxnSpPr/>
          <p:nvPr/>
        </p:nvCxnSpPr>
        <p:spPr>
          <a:xfrm flipV="1">
            <a:off x="1617132" y="2331956"/>
            <a:ext cx="4980220" cy="5516"/>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44531" y="2169072"/>
            <a:ext cx="2217089" cy="276999"/>
          </a:xfrm>
          <a:prstGeom prst="rect">
            <a:avLst/>
          </a:prstGeom>
          <a:noFill/>
        </p:spPr>
        <p:txBody>
          <a:bodyPr wrap="square" rtlCol="0">
            <a:spAutoFit/>
          </a:bodyPr>
          <a:lstStyle/>
          <a:p>
            <a:r>
              <a:rPr kumimoji="1" lang="ja-JP" altLang="en-US" sz="1200" dirty="0"/>
              <a:t>社長メッセージ</a:t>
            </a:r>
          </a:p>
        </p:txBody>
      </p:sp>
      <p:sp>
        <p:nvSpPr>
          <p:cNvPr id="15" name="正方形/長方形 14"/>
          <p:cNvSpPr/>
          <p:nvPr/>
        </p:nvSpPr>
        <p:spPr>
          <a:xfrm>
            <a:off x="0" y="0"/>
            <a:ext cx="6858000" cy="9906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flipV="1">
            <a:off x="1613848" y="405463"/>
            <a:ext cx="4980220" cy="5516"/>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44531" y="272480"/>
            <a:ext cx="2217089" cy="276999"/>
          </a:xfrm>
          <a:prstGeom prst="rect">
            <a:avLst/>
          </a:prstGeom>
          <a:noFill/>
        </p:spPr>
        <p:txBody>
          <a:bodyPr wrap="square" rtlCol="0">
            <a:spAutoFit/>
          </a:bodyPr>
          <a:lstStyle/>
          <a:p>
            <a:r>
              <a:rPr lang="ja-JP" altLang="en-US" sz="1200" dirty="0"/>
              <a:t>事業内容</a:t>
            </a:r>
            <a:endParaRPr kumimoji="1" lang="ja-JP" altLang="en-US" sz="1200" dirty="0"/>
          </a:p>
        </p:txBody>
      </p:sp>
      <p:sp>
        <p:nvSpPr>
          <p:cNvPr id="12" name="テキスト ボックス 11"/>
          <p:cNvSpPr txBox="1"/>
          <p:nvPr/>
        </p:nvSpPr>
        <p:spPr>
          <a:xfrm>
            <a:off x="334298" y="523936"/>
            <a:ext cx="6189404" cy="1616020"/>
          </a:xfrm>
          <a:prstGeom prst="rect">
            <a:avLst/>
          </a:prstGeom>
          <a:noFill/>
        </p:spPr>
        <p:txBody>
          <a:bodyPr wrap="square" rtlCol="0">
            <a:spAutoFit/>
          </a:bodyPr>
          <a:lstStyle/>
          <a:p>
            <a:pPr>
              <a:lnSpc>
                <a:spcPts val="1500"/>
              </a:lnSpc>
            </a:pPr>
            <a:r>
              <a:rPr lang="ja-JP" altLang="en-US" sz="1000" dirty="0">
                <a:latin typeface="+mn-ea"/>
              </a:rPr>
              <a:t>　</a:t>
            </a:r>
            <a:r>
              <a:rPr lang="ja-JP" altLang="en-US" sz="1050" dirty="0">
                <a:latin typeface="+mn-ea"/>
              </a:rPr>
              <a:t>当社は金属建材の総合商社として、創業以来</a:t>
            </a:r>
            <a:r>
              <a:rPr lang="en-US" altLang="ja-JP" sz="1050" dirty="0">
                <a:latin typeface="+mn-ea"/>
              </a:rPr>
              <a:t>75</a:t>
            </a:r>
            <a:r>
              <a:rPr lang="ja-JP" altLang="en-US" sz="1050" dirty="0">
                <a:latin typeface="+mn-ea"/>
              </a:rPr>
              <a:t>年にわたり、金属屋根・外壁をメインに建築資材の鉄鋼二次製品やあらゆる金属建材の成形加工製品の開発・販売を行っています。</a:t>
            </a:r>
          </a:p>
          <a:p>
            <a:pPr>
              <a:lnSpc>
                <a:spcPts val="1500"/>
              </a:lnSpc>
            </a:pPr>
            <a:r>
              <a:rPr lang="ja-JP" altLang="en-US" sz="1050" dirty="0">
                <a:latin typeface="+mn-ea"/>
              </a:rPr>
              <a:t>　屋根・外壁は建物全体のイメージ・スタイルそのものであると共に、暴風雨・大雪・熱さ・寒さなどの過酷な自然環境から建物を守り、建物の寿命を伸ばす強いものでなければなりません。</a:t>
            </a:r>
          </a:p>
          <a:p>
            <a:pPr>
              <a:lnSpc>
                <a:spcPts val="1500"/>
              </a:lnSpc>
            </a:pPr>
            <a:r>
              <a:rPr lang="ja-JP" altLang="en-US" sz="1050" dirty="0">
                <a:latin typeface="+mn-ea"/>
              </a:rPr>
              <a:t>　さらに、建築技術の向上は目を見張るものがあり、デザインも複雑化・個性化が進み、益々美しいものが求められています。</a:t>
            </a:r>
          </a:p>
          <a:p>
            <a:pPr>
              <a:lnSpc>
                <a:spcPts val="1500"/>
              </a:lnSpc>
            </a:pPr>
            <a:r>
              <a:rPr lang="ja-JP" altLang="en-US" sz="1050" dirty="0">
                <a:latin typeface="+mn-ea"/>
              </a:rPr>
              <a:t>　私どもは全社員が一枚岩になり、「美しく」「強い」・・・この二物を製品に与え続けていくために、日々精進し、技術力・創造力・柔軟性を磨き続け、お客さまと更なる厚い信頼関係を築いてまいります。</a:t>
            </a:r>
          </a:p>
        </p:txBody>
      </p:sp>
      <p:sp>
        <p:nvSpPr>
          <p:cNvPr id="13" name="タイトル 3">
            <a:extLst>
              <a:ext uri="{FF2B5EF4-FFF2-40B4-BE49-F238E27FC236}">
                <a16:creationId xmlns:a16="http://schemas.microsoft.com/office/drawing/2014/main" id="{BA842083-D048-4684-9782-5FB59F93C131}"/>
              </a:ext>
            </a:extLst>
          </p:cNvPr>
          <p:cNvSpPr>
            <a:spLocks noGrp="1"/>
          </p:cNvSpPr>
          <p:nvPr>
            <p:ph type="title"/>
          </p:nvPr>
        </p:nvSpPr>
        <p:spPr>
          <a:xfrm>
            <a:off x="334298" y="6861496"/>
            <a:ext cx="1684689" cy="149090"/>
          </a:xfrm>
        </p:spPr>
        <p:txBody>
          <a:bodyPr>
            <a:noAutofit/>
          </a:bodyPr>
          <a:lstStyle/>
          <a:p>
            <a:pPr algn="l"/>
            <a:r>
              <a:rPr lang="ja-JP" altLang="en-US" sz="1200" b="1" dirty="0">
                <a:solidFill>
                  <a:srgbClr val="7030A0"/>
                </a:solidFill>
                <a:latin typeface="+mn-ea"/>
                <a:ea typeface="+mn-ea"/>
              </a:rPr>
              <a:t>●</a:t>
            </a:r>
            <a:r>
              <a:rPr kumimoji="1" lang="ja-JP" altLang="en-US" sz="1200" b="1" dirty="0">
                <a:solidFill>
                  <a:srgbClr val="7030A0"/>
                </a:solidFill>
                <a:latin typeface="+mn-ea"/>
                <a:ea typeface="+mn-ea"/>
              </a:rPr>
              <a:t>社内研修風景</a:t>
            </a:r>
          </a:p>
        </p:txBody>
      </p:sp>
    </p:spTree>
    <p:extLst>
      <p:ext uri="{BB962C8B-B14F-4D97-AF65-F5344CB8AC3E}">
        <p14:creationId xmlns:p14="http://schemas.microsoft.com/office/powerpoint/2010/main" val="3313772924"/>
      </p:ext>
    </p:extLst>
  </p:cSld>
  <p:clrMapOvr>
    <a:masterClrMapping/>
  </p:clrMapOvr>
</p:sld>
</file>

<file path=ppt/theme/theme1.xml><?xml version="1.0" encoding="utf-8"?>
<a:theme xmlns:a="http://schemas.openxmlformats.org/drawingml/2006/main" name="Office ​​テーマ">
  <a:themeElements>
    <a:clrScheme name="ユーザー定義 3">
      <a:dk1>
        <a:sysClr val="windowText" lastClr="000000"/>
      </a:dk1>
      <a:lt1>
        <a:sysClr val="window" lastClr="FFFFFF"/>
      </a:lt1>
      <a:dk2>
        <a:srgbClr val="0A3287"/>
      </a:dk2>
      <a:lt2>
        <a:srgbClr val="297FD5"/>
      </a:lt2>
      <a:accent1>
        <a:srgbClr val="7F8FA9"/>
      </a:accent1>
      <a:accent2>
        <a:srgbClr val="86BC25"/>
      </a:accent2>
      <a:accent3>
        <a:srgbClr val="00B050"/>
      </a:accent3>
      <a:accent4>
        <a:srgbClr val="FFC000"/>
      </a:accent4>
      <a:accent5>
        <a:srgbClr val="B49C36"/>
      </a:accent5>
      <a:accent6>
        <a:srgbClr val="C0000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A4 210 x 297 mm</PresentationFormat>
  <Paragraphs>49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Arial</vt:lpstr>
      <vt:lpstr>Calibri</vt:lpstr>
      <vt:lpstr>Wingdings</vt:lpstr>
      <vt:lpstr>Office ​​テーマ</vt:lpstr>
      <vt:lpstr>PowerPoint プレゼンテーション</vt:lpstr>
      <vt:lpstr>●社内研修風景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2022-02-01T07:53:39Z</dcterms:created>
  <dcterms:modified xsi:type="dcterms:W3CDTF">2022-03-23T03:55:29Z</dcterms:modified>
</cp:coreProperties>
</file>